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384015B-E080-4EE5-8208-37161C619F93}" type="datetimeFigureOut">
              <a:rPr lang="it-IT" smtClean="0"/>
              <a:t>20/10/2013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84015B-E080-4EE5-8208-37161C619F93}" type="datetimeFigureOut">
              <a:rPr lang="it-IT" smtClean="0"/>
              <a:t>20/10/2013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84015B-E080-4EE5-8208-37161C619F93}" type="datetimeFigureOut">
              <a:rPr lang="it-IT" smtClean="0"/>
              <a:t>20/10/2013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84015B-E080-4EE5-8208-37161C619F93}" type="datetimeFigureOut">
              <a:rPr lang="it-IT" smtClean="0"/>
              <a:t>20/10/2013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384015B-E080-4EE5-8208-37161C619F93}" type="datetimeFigureOut">
              <a:rPr lang="it-IT" smtClean="0"/>
              <a:t>20/10/2013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384015B-E080-4EE5-8208-37161C619F93}" type="datetimeFigureOut">
              <a:rPr lang="it-IT" smtClean="0"/>
              <a:t>20/10/2013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384015B-E080-4EE5-8208-37161C619F93}" type="datetimeFigureOut">
              <a:rPr lang="it-IT" smtClean="0"/>
              <a:t>20/10/2013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384015B-E080-4EE5-8208-37161C619F93}" type="datetimeFigureOut">
              <a:rPr lang="it-IT" smtClean="0"/>
              <a:t>20/10/2013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384015B-E080-4EE5-8208-37161C619F93}" type="datetimeFigureOut">
              <a:rPr lang="it-IT" smtClean="0"/>
              <a:t>20/10/2013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384015B-E080-4EE5-8208-37161C619F93}" type="datetimeFigureOut">
              <a:rPr lang="it-IT" smtClean="0"/>
              <a:t>20/10/2013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384015B-E080-4EE5-8208-37161C619F93}" type="datetimeFigureOut">
              <a:rPr lang="it-IT" smtClean="0"/>
              <a:t>20/10/2013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2C1F82-EB19-4C60-BEEF-3594293D1D4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4015B-E080-4EE5-8208-37161C619F93}" type="datetimeFigureOut">
              <a:rPr lang="it-IT" smtClean="0"/>
              <a:t>20/10/2013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C1F82-EB19-4C60-BEEF-3594293D1D46}"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giurcost.org/decisioni/1984/0170s-84.html" TargetMode="External"/><Relationship Id="rId3" Type="http://schemas.openxmlformats.org/officeDocument/2006/relationships/hyperlink" Target="http://www.giurcost.org/decisioni/1972/0012s-72.html" TargetMode="External"/><Relationship Id="rId7" Type="http://schemas.openxmlformats.org/officeDocument/2006/relationships/hyperlink" Target="http://www.giurcost.org/decisioni/1973/0183s-73.html" TargetMode="External"/><Relationship Id="rId2" Type="http://schemas.openxmlformats.org/officeDocument/2006/relationships/hyperlink" Target="http://www.giurcost.org/decisioni/1971/0030s-71.html" TargetMode="External"/><Relationship Id="rId1" Type="http://schemas.openxmlformats.org/officeDocument/2006/relationships/slideLayout" Target="../slideLayouts/slideLayout1.xml"/><Relationship Id="rId6" Type="http://schemas.openxmlformats.org/officeDocument/2006/relationships/hyperlink" Target="http://www.giurcost.org/decisioni/1982/0018s-82.html" TargetMode="External"/><Relationship Id="rId5" Type="http://schemas.openxmlformats.org/officeDocument/2006/relationships/hyperlink" Target="http://www.giurcost.org/decisioni/1977/0001s-77.html" TargetMode="External"/><Relationship Id="rId4" Type="http://schemas.openxmlformats.org/officeDocument/2006/relationships/hyperlink" Target="http://www.giurcost.org/decisioni/1973/0175s-73.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9036"/>
            <a:ext cx="7772400" cy="720080"/>
          </a:xfrm>
        </p:spPr>
        <p:txBody>
          <a:bodyPr>
            <a:normAutofit/>
          </a:bodyPr>
          <a:lstStyle/>
          <a:p>
            <a:r>
              <a:rPr lang="it-IT" sz="2800" dirty="0" smtClean="0"/>
              <a:t>Sent. 1146/1988</a:t>
            </a:r>
            <a:endParaRPr lang="it-IT" sz="2800" dirty="0"/>
          </a:p>
        </p:txBody>
      </p:sp>
      <p:sp>
        <p:nvSpPr>
          <p:cNvPr id="3" name="Sottotitolo 2"/>
          <p:cNvSpPr>
            <a:spLocks noGrp="1"/>
          </p:cNvSpPr>
          <p:nvPr>
            <p:ph type="subTitle" idx="1"/>
          </p:nvPr>
        </p:nvSpPr>
        <p:spPr>
          <a:xfrm>
            <a:off x="107504" y="620688"/>
            <a:ext cx="8928992" cy="5832648"/>
          </a:xfrm>
        </p:spPr>
        <p:txBody>
          <a:bodyPr>
            <a:noAutofit/>
          </a:bodyPr>
          <a:lstStyle/>
          <a:p>
            <a:pPr algn="l"/>
            <a:r>
              <a:rPr lang="it-IT" sz="2800" dirty="0">
                <a:solidFill>
                  <a:schemeClr val="tx1"/>
                </a:solidFill>
              </a:rPr>
              <a:t>La Costituzione italiana contiene alcuni </a:t>
            </a:r>
            <a:r>
              <a:rPr lang="it-IT" sz="2800" dirty="0">
                <a:solidFill>
                  <a:srgbClr val="FF0000"/>
                </a:solidFill>
              </a:rPr>
              <a:t>principi supremi </a:t>
            </a:r>
            <a:r>
              <a:rPr lang="it-IT" sz="2800" dirty="0">
                <a:solidFill>
                  <a:schemeClr val="tx1"/>
                </a:solidFill>
              </a:rPr>
              <a:t>che non possono essere sovvertiti o modificati nel loro contenuto essenziale neppure da leggi di </a:t>
            </a:r>
            <a:r>
              <a:rPr lang="it-IT" sz="2800" dirty="0">
                <a:solidFill>
                  <a:srgbClr val="FF0000"/>
                </a:solidFill>
              </a:rPr>
              <a:t>revisione costituzionale o da altre leggi costituzionali</a:t>
            </a:r>
            <a:r>
              <a:rPr lang="it-IT" sz="2800" dirty="0">
                <a:solidFill>
                  <a:schemeClr val="tx1"/>
                </a:solidFill>
              </a:rPr>
              <a:t>. Tali sono tanto i principi che la stessa Costituzione esplicitamente prevede come limiti assoluti al potere di revisione costituzionale, quale la forma repubblicana (</a:t>
            </a:r>
            <a:r>
              <a:rPr lang="it-IT" sz="2800" dirty="0">
                <a:solidFill>
                  <a:srgbClr val="FF0000"/>
                </a:solidFill>
                <a:effectLst>
                  <a:outerShdw blurRad="38100" dist="38100" dir="2700000" algn="tl">
                    <a:srgbClr val="000000">
                      <a:alpha val="43137"/>
                    </a:srgbClr>
                  </a:outerShdw>
                </a:effectLst>
              </a:rPr>
              <a:t>art. 139 Cost.</a:t>
            </a:r>
            <a:r>
              <a:rPr lang="it-IT" sz="2800" dirty="0">
                <a:solidFill>
                  <a:schemeClr val="tx1"/>
                </a:solidFill>
              </a:rPr>
              <a:t>), quanto i principi che, pur </a:t>
            </a:r>
            <a:r>
              <a:rPr lang="it-IT" sz="2800" dirty="0">
                <a:solidFill>
                  <a:srgbClr val="FF0000"/>
                </a:solidFill>
              </a:rPr>
              <a:t>non</a:t>
            </a:r>
            <a:r>
              <a:rPr lang="it-IT" sz="2800" dirty="0">
                <a:solidFill>
                  <a:schemeClr val="tx1"/>
                </a:solidFill>
              </a:rPr>
              <a:t> essendo </a:t>
            </a:r>
            <a:r>
              <a:rPr lang="it-IT" sz="2800" dirty="0">
                <a:solidFill>
                  <a:srgbClr val="FF0000"/>
                </a:solidFill>
              </a:rPr>
              <a:t>espressamente menzionati </a:t>
            </a:r>
            <a:r>
              <a:rPr lang="it-IT" sz="2800" dirty="0">
                <a:solidFill>
                  <a:schemeClr val="tx1"/>
                </a:solidFill>
              </a:rPr>
              <a:t>fra quelli non assoggettabili al procedimento di revisione costituzionale, appartengono </a:t>
            </a:r>
            <a:r>
              <a:rPr lang="it-IT" sz="2800" dirty="0">
                <a:solidFill>
                  <a:srgbClr val="FF0000"/>
                </a:solidFill>
              </a:rPr>
              <a:t>all'essenza dei </a:t>
            </a:r>
            <a:r>
              <a:rPr lang="it-IT" sz="2800" dirty="0">
                <a:solidFill>
                  <a:srgbClr val="FF0000"/>
                </a:solidFill>
                <a:effectLst>
                  <a:outerShdw blurRad="38100" dist="38100" dir="2700000" algn="tl">
                    <a:srgbClr val="000000">
                      <a:alpha val="43137"/>
                    </a:srgbClr>
                  </a:outerShdw>
                </a:effectLst>
              </a:rPr>
              <a:t>valori supremi </a:t>
            </a:r>
            <a:r>
              <a:rPr lang="it-IT" sz="2800" dirty="0">
                <a:solidFill>
                  <a:srgbClr val="FF0000"/>
                </a:solidFill>
              </a:rPr>
              <a:t>sui quali si fonda la Costituzione italiana</a:t>
            </a:r>
            <a:r>
              <a:rPr lang="it-IT" sz="2800" dirty="0" smtClean="0">
                <a:solidFill>
                  <a:schemeClr val="tx1"/>
                </a:solidFill>
              </a:rPr>
              <a:t>.</a:t>
            </a:r>
          </a:p>
          <a:p>
            <a:pPr algn="l"/>
            <a:r>
              <a:rPr lang="it-IT" sz="2400" dirty="0">
                <a:solidFill>
                  <a:schemeClr val="tx1"/>
                </a:solidFill>
              </a:rPr>
              <a:t>%</a:t>
            </a:r>
            <a:endParaRPr lang="it-IT"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19036"/>
            <a:ext cx="7772400" cy="720080"/>
          </a:xfrm>
        </p:spPr>
        <p:txBody>
          <a:bodyPr>
            <a:normAutofit/>
          </a:bodyPr>
          <a:lstStyle/>
          <a:p>
            <a:r>
              <a:rPr lang="it-IT" sz="2800" dirty="0" smtClean="0"/>
              <a:t>Sent. 1146/1988</a:t>
            </a:r>
            <a:endParaRPr lang="it-IT" sz="2800" dirty="0"/>
          </a:p>
        </p:txBody>
      </p:sp>
      <p:sp>
        <p:nvSpPr>
          <p:cNvPr id="3" name="Sottotitolo 2"/>
          <p:cNvSpPr>
            <a:spLocks noGrp="1"/>
          </p:cNvSpPr>
          <p:nvPr>
            <p:ph type="subTitle" idx="1"/>
          </p:nvPr>
        </p:nvSpPr>
        <p:spPr>
          <a:xfrm>
            <a:off x="107504" y="620688"/>
            <a:ext cx="8928992" cy="5832648"/>
          </a:xfrm>
        </p:spPr>
        <p:txBody>
          <a:bodyPr>
            <a:noAutofit/>
          </a:bodyPr>
          <a:lstStyle/>
          <a:p>
            <a:pPr algn="l"/>
            <a:r>
              <a:rPr lang="it-IT" sz="2400" dirty="0">
                <a:solidFill>
                  <a:schemeClr val="tx1"/>
                </a:solidFill>
              </a:rPr>
              <a:t>Questa Corte, del resto, ha già riconosciuto in numerose decisioni come i </a:t>
            </a:r>
            <a:r>
              <a:rPr lang="it-IT" sz="2400" dirty="0">
                <a:solidFill>
                  <a:srgbClr val="FF0000"/>
                </a:solidFill>
                <a:effectLst>
                  <a:outerShdw blurRad="38100" dist="38100" dir="2700000" algn="tl">
                    <a:srgbClr val="000000">
                      <a:alpha val="43137"/>
                    </a:srgbClr>
                  </a:outerShdw>
                </a:effectLst>
              </a:rPr>
              <a:t>principi supremi dell'ordinamento costituzionale </a:t>
            </a:r>
            <a:r>
              <a:rPr lang="it-IT" sz="2400" dirty="0">
                <a:solidFill>
                  <a:schemeClr val="tx1"/>
                </a:solidFill>
              </a:rPr>
              <a:t>abbiano una valenza superiore rispetto alle altre norme o leggi di rango costituzionale, sia quando ha ritenuto che anche le disposizioni del Concordato, le quali godono della particolare «copertura costituzionale» fornita dall'art. 7, comma secondo, Cost., non si sottraggono all'accertamento della loro conformità ai «</a:t>
            </a:r>
            <a:r>
              <a:rPr lang="it-IT" sz="2400" dirty="0">
                <a:solidFill>
                  <a:srgbClr val="FF0000"/>
                </a:solidFill>
                <a:effectLst>
                  <a:outerShdw blurRad="38100" dist="38100" dir="2700000" algn="tl">
                    <a:srgbClr val="000000">
                      <a:alpha val="43137"/>
                    </a:srgbClr>
                  </a:outerShdw>
                </a:effectLst>
              </a:rPr>
              <a:t>principi supremi dell'ordinamento costituzionale</a:t>
            </a:r>
            <a:r>
              <a:rPr lang="it-IT" sz="2400" dirty="0">
                <a:solidFill>
                  <a:schemeClr val="tx1"/>
                </a:solidFill>
              </a:rPr>
              <a:t>» (v. </a:t>
            </a:r>
            <a:r>
              <a:rPr lang="it-IT" sz="2400" dirty="0" err="1">
                <a:solidFill>
                  <a:schemeClr val="tx1"/>
                </a:solidFill>
              </a:rPr>
              <a:t>sentt</a:t>
            </a:r>
            <a:r>
              <a:rPr lang="it-IT" sz="2400" dirty="0">
                <a:solidFill>
                  <a:schemeClr val="tx1"/>
                </a:solidFill>
              </a:rPr>
              <a:t>. </a:t>
            </a:r>
            <a:r>
              <a:rPr lang="it-IT" sz="2400" u="sng" dirty="0" err="1">
                <a:solidFill>
                  <a:schemeClr val="tx1"/>
                </a:solidFill>
                <a:hlinkClick r:id="rId2"/>
              </a:rPr>
              <a:t>nn</a:t>
            </a:r>
            <a:r>
              <a:rPr lang="it-IT" sz="2400" u="sng" dirty="0">
                <a:solidFill>
                  <a:schemeClr val="tx1"/>
                </a:solidFill>
                <a:hlinkClick r:id="rId2"/>
              </a:rPr>
              <a:t>. 30 del 1971</a:t>
            </a:r>
            <a:r>
              <a:rPr lang="it-IT" sz="2400" dirty="0">
                <a:solidFill>
                  <a:schemeClr val="tx1"/>
                </a:solidFill>
              </a:rPr>
              <a:t>, </a:t>
            </a:r>
            <a:r>
              <a:rPr lang="it-IT" sz="2400" u="sng" dirty="0">
                <a:solidFill>
                  <a:schemeClr val="tx1"/>
                </a:solidFill>
                <a:hlinkClick r:id="rId3"/>
              </a:rPr>
              <a:t>12 del 1972</a:t>
            </a:r>
            <a:r>
              <a:rPr lang="it-IT" sz="2400" dirty="0">
                <a:solidFill>
                  <a:schemeClr val="tx1"/>
                </a:solidFill>
              </a:rPr>
              <a:t>, </a:t>
            </a:r>
            <a:r>
              <a:rPr lang="it-IT" sz="2400" u="sng" dirty="0">
                <a:solidFill>
                  <a:schemeClr val="tx1"/>
                </a:solidFill>
                <a:hlinkClick r:id="rId4"/>
              </a:rPr>
              <a:t>175 del 1973</a:t>
            </a:r>
            <a:r>
              <a:rPr lang="it-IT" sz="2400" dirty="0">
                <a:solidFill>
                  <a:schemeClr val="tx1"/>
                </a:solidFill>
              </a:rPr>
              <a:t>, </a:t>
            </a:r>
            <a:r>
              <a:rPr lang="it-IT" sz="2400" u="sng" dirty="0">
                <a:solidFill>
                  <a:schemeClr val="tx1"/>
                </a:solidFill>
                <a:hlinkClick r:id="rId5"/>
              </a:rPr>
              <a:t>1 del 1977</a:t>
            </a:r>
            <a:r>
              <a:rPr lang="it-IT" sz="2400" dirty="0">
                <a:solidFill>
                  <a:schemeClr val="tx1"/>
                </a:solidFill>
              </a:rPr>
              <a:t>, </a:t>
            </a:r>
            <a:r>
              <a:rPr lang="it-IT" sz="2400" u="sng" dirty="0">
                <a:solidFill>
                  <a:schemeClr val="tx1"/>
                </a:solidFill>
                <a:hlinkClick r:id="rId6"/>
              </a:rPr>
              <a:t>18 del 1982</a:t>
            </a:r>
            <a:r>
              <a:rPr lang="it-IT" sz="2400" dirty="0">
                <a:solidFill>
                  <a:schemeClr val="tx1"/>
                </a:solidFill>
              </a:rPr>
              <a:t>), sia quando ha affermato che la legge di esecuzione del Trattato della CEE può essere assoggettata al sindacato di questa Corte «in riferimento ai </a:t>
            </a:r>
            <a:r>
              <a:rPr lang="it-IT" sz="2400" dirty="0">
                <a:solidFill>
                  <a:srgbClr val="FF0000"/>
                </a:solidFill>
                <a:effectLst>
                  <a:outerShdw blurRad="38100" dist="38100" dir="2700000" algn="tl">
                    <a:srgbClr val="000000">
                      <a:alpha val="43137"/>
                    </a:srgbClr>
                  </a:outerShdw>
                </a:effectLst>
              </a:rPr>
              <a:t>principi fondamentali </a:t>
            </a:r>
            <a:r>
              <a:rPr lang="it-IT" sz="2400" dirty="0">
                <a:solidFill>
                  <a:schemeClr val="tx1"/>
                </a:solidFill>
              </a:rPr>
              <a:t>del nostro ordinamento costituzionale e ai diritti inalienabili della persona umana» (v. </a:t>
            </a:r>
            <a:r>
              <a:rPr lang="it-IT" sz="2400" dirty="0" err="1">
                <a:solidFill>
                  <a:schemeClr val="tx1"/>
                </a:solidFill>
              </a:rPr>
              <a:t>sentt</a:t>
            </a:r>
            <a:r>
              <a:rPr lang="it-IT" sz="2400" dirty="0">
                <a:solidFill>
                  <a:schemeClr val="tx1"/>
                </a:solidFill>
              </a:rPr>
              <a:t>. </a:t>
            </a:r>
            <a:r>
              <a:rPr lang="it-IT" sz="2400" u="sng" dirty="0" err="1">
                <a:solidFill>
                  <a:schemeClr val="tx1"/>
                </a:solidFill>
                <a:hlinkClick r:id="rId7"/>
              </a:rPr>
              <a:t>nn</a:t>
            </a:r>
            <a:r>
              <a:rPr lang="it-IT" sz="2400" u="sng" dirty="0">
                <a:solidFill>
                  <a:schemeClr val="tx1"/>
                </a:solidFill>
                <a:hlinkClick r:id="rId7"/>
              </a:rPr>
              <a:t>. 183 del 1973</a:t>
            </a:r>
            <a:r>
              <a:rPr lang="it-IT" sz="2400" dirty="0">
                <a:solidFill>
                  <a:schemeClr val="tx1"/>
                </a:solidFill>
              </a:rPr>
              <a:t>, </a:t>
            </a:r>
            <a:r>
              <a:rPr lang="it-IT" sz="2400" u="sng" dirty="0">
                <a:solidFill>
                  <a:schemeClr val="tx1"/>
                </a:solidFill>
                <a:hlinkClick r:id="rId8"/>
              </a:rPr>
              <a:t>170 del 1984</a:t>
            </a:r>
            <a:r>
              <a:rPr lang="it-IT" sz="2400" dirty="0">
                <a:solidFill>
                  <a:schemeClr val="tx1"/>
                </a:solidFill>
              </a:rPr>
              <a:t>).</a:t>
            </a:r>
            <a:endParaRPr lang="it-IT" sz="2400" dirty="0"/>
          </a:p>
        </p:txBody>
      </p:sp>
    </p:spTree>
    <p:extLst>
      <p:ext uri="{BB962C8B-B14F-4D97-AF65-F5344CB8AC3E}">
        <p14:creationId xmlns:p14="http://schemas.microsoft.com/office/powerpoint/2010/main" val="414655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260649"/>
            <a:ext cx="7772400" cy="720080"/>
          </a:xfrm>
        </p:spPr>
        <p:txBody>
          <a:bodyPr>
            <a:normAutofit fontScale="90000"/>
          </a:bodyPr>
          <a:lstStyle/>
          <a:p>
            <a:r>
              <a:rPr lang="it-IT" dirty="0" smtClean="0"/>
              <a:t>Costituzione 1948</a:t>
            </a:r>
            <a:endParaRPr lang="it-IT" dirty="0"/>
          </a:p>
        </p:txBody>
      </p:sp>
      <p:sp>
        <p:nvSpPr>
          <p:cNvPr id="3" name="Sottotitolo 2"/>
          <p:cNvSpPr>
            <a:spLocks noGrp="1"/>
          </p:cNvSpPr>
          <p:nvPr>
            <p:ph type="subTitle" idx="1"/>
          </p:nvPr>
        </p:nvSpPr>
        <p:spPr>
          <a:xfrm>
            <a:off x="827584" y="1330007"/>
            <a:ext cx="7776864" cy="4824536"/>
          </a:xfrm>
        </p:spPr>
        <p:style>
          <a:lnRef idx="2">
            <a:schemeClr val="accent6"/>
          </a:lnRef>
          <a:fillRef idx="1">
            <a:schemeClr val="lt1"/>
          </a:fillRef>
          <a:effectRef idx="0">
            <a:schemeClr val="accent6"/>
          </a:effectRef>
          <a:fontRef idx="minor">
            <a:schemeClr val="dk1"/>
          </a:fontRef>
        </p:style>
        <p:txBody>
          <a:bodyPr/>
          <a:lstStyle/>
          <a:p>
            <a:endParaRPr lang="it-IT" dirty="0"/>
          </a:p>
        </p:txBody>
      </p:sp>
      <p:sp>
        <p:nvSpPr>
          <p:cNvPr id="4" name="Triangolo isoscele 3"/>
          <p:cNvSpPr/>
          <p:nvPr/>
        </p:nvSpPr>
        <p:spPr>
          <a:xfrm>
            <a:off x="1403648" y="1700808"/>
            <a:ext cx="2880320" cy="43204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p:cNvSpPr/>
          <p:nvPr/>
        </p:nvSpPr>
        <p:spPr>
          <a:xfrm>
            <a:off x="5652120" y="2204864"/>
            <a:ext cx="14401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costituzione</a:t>
            </a:r>
            <a:endParaRPr lang="it-IT" dirty="0"/>
          </a:p>
        </p:txBody>
      </p:sp>
      <p:sp>
        <p:nvSpPr>
          <p:cNvPr id="13" name="Rettangolo 12"/>
          <p:cNvSpPr/>
          <p:nvPr/>
        </p:nvSpPr>
        <p:spPr>
          <a:xfrm>
            <a:off x="5724128" y="3645024"/>
            <a:ext cx="158417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legge</a:t>
            </a:r>
            <a:endParaRPr lang="it-IT" dirty="0"/>
          </a:p>
        </p:txBody>
      </p:sp>
      <p:sp>
        <p:nvSpPr>
          <p:cNvPr id="14" name="Rettangolo 13"/>
          <p:cNvSpPr/>
          <p:nvPr/>
        </p:nvSpPr>
        <p:spPr>
          <a:xfrm>
            <a:off x="5796136" y="5157192"/>
            <a:ext cx="216024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regolamento</a:t>
            </a:r>
            <a:endParaRPr lang="it-IT" dirty="0"/>
          </a:p>
        </p:txBody>
      </p:sp>
      <p:sp>
        <p:nvSpPr>
          <p:cNvPr id="18" name="Meno 17"/>
          <p:cNvSpPr/>
          <p:nvPr/>
        </p:nvSpPr>
        <p:spPr>
          <a:xfrm>
            <a:off x="1403648" y="3429000"/>
            <a:ext cx="4536504" cy="144016"/>
          </a:xfrm>
          <a:prstGeom prst="mathMinus">
            <a:avLst>
              <a:gd name="adj1" fmla="val 43362"/>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Meno 18"/>
          <p:cNvSpPr/>
          <p:nvPr/>
        </p:nvSpPr>
        <p:spPr>
          <a:xfrm>
            <a:off x="611560" y="4653136"/>
            <a:ext cx="7848872" cy="288032"/>
          </a:xfrm>
          <a:prstGeom prst="mathMinus">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1" name="Connettore 1 20"/>
          <p:cNvCxnSpPr/>
          <p:nvPr/>
        </p:nvCxnSpPr>
        <p:spPr>
          <a:xfrm>
            <a:off x="2339752" y="2564904"/>
            <a:ext cx="2304256"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ttangolo arrotondato 21"/>
          <p:cNvSpPr/>
          <p:nvPr/>
        </p:nvSpPr>
        <p:spPr>
          <a:xfrm>
            <a:off x="3275856" y="1916832"/>
            <a:ext cx="2304256"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1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Principi supremi</a:t>
            </a:r>
            <a:endParaRPr lang="it-IT" sz="1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23" name="Rettangolo arrotondato 22"/>
          <p:cNvSpPr/>
          <p:nvPr/>
        </p:nvSpPr>
        <p:spPr>
          <a:xfrm>
            <a:off x="3419872" y="2708920"/>
            <a:ext cx="2160240"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1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Altre norme costituzionali</a:t>
            </a:r>
            <a:endParaRPr lang="it-IT"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4" name="Freccia curva 23"/>
          <p:cNvSpPr/>
          <p:nvPr/>
        </p:nvSpPr>
        <p:spPr>
          <a:xfrm flipH="1">
            <a:off x="5585051" y="1826233"/>
            <a:ext cx="697012" cy="288032"/>
          </a:xfrm>
          <a:prstGeom prst="bentArrow">
            <a:avLst>
              <a:gd name="adj1" fmla="val 25000"/>
              <a:gd name="adj2" fmla="val 36383"/>
              <a:gd name="adj3" fmla="val 25000"/>
              <a:gd name="adj4" fmla="val 4375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Ovale 24"/>
          <p:cNvSpPr/>
          <p:nvPr/>
        </p:nvSpPr>
        <p:spPr>
          <a:xfrm>
            <a:off x="6909574" y="2276872"/>
            <a:ext cx="1800200" cy="36004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a:t>a</a:t>
            </a:r>
            <a:r>
              <a:rPr lang="it-IT" dirty="0" smtClean="0"/>
              <a:t>rt. 139…</a:t>
            </a:r>
            <a:endParaRPr lang="it-IT" dirty="0"/>
          </a:p>
        </p:txBody>
      </p:sp>
    </p:spTree>
    <p:extLst>
      <p:ext uri="{BB962C8B-B14F-4D97-AF65-F5344CB8AC3E}">
        <p14:creationId xmlns:p14="http://schemas.microsoft.com/office/powerpoint/2010/main" val="173819088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182</Words>
  <Application>Microsoft Office PowerPoint</Application>
  <PresentationFormat>Presentazione su schermo (4:3)</PresentationFormat>
  <Paragraphs>12</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Sent. 1146/1988</vt:lpstr>
      <vt:lpstr>Sent. 1146/1988</vt:lpstr>
      <vt:lpstr>Costituzione 1948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 1146/1988</dc:title>
  <dc:creator>roberto</dc:creator>
  <cp:lastModifiedBy>roberto</cp:lastModifiedBy>
  <cp:revision>2</cp:revision>
  <dcterms:created xsi:type="dcterms:W3CDTF">2012-10-15T12:48:22Z</dcterms:created>
  <dcterms:modified xsi:type="dcterms:W3CDTF">2013-10-20T16:35:04Z</dcterms:modified>
</cp:coreProperties>
</file>